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57" d="100"/>
          <a:sy n="57" d="100"/>
        </p:scale>
        <p:origin x="1020" y="9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2019/11/13</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870" y="68866"/>
            <a:ext cx="9380135"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24870" y="2048508"/>
            <a:ext cx="9380135" cy="9788896"/>
          </a:xfrm>
          <a:prstGeom prst="roundRect">
            <a:avLst>
              <a:gd name="adj" fmla="val 94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smtClean="0">
                <a:solidFill>
                  <a:srgbClr val="FF0000"/>
                </a:solidFill>
                <a:latin typeface="Meiryo UI" panose="020B0604030504040204" pitchFamily="50" charset="-128"/>
                <a:ea typeface="Meiryo UI" panose="020B0604030504040204" pitchFamily="50" charset="-128"/>
              </a:rPr>
              <a:t>災害</a:t>
            </a:r>
            <a:r>
              <a:rPr lang="ja-JP" altLang="en-US" sz="2400" b="1" u="sng" dirty="0">
                <a:solidFill>
                  <a:srgbClr val="FF0000"/>
                </a:solidFill>
                <a:latin typeface="Meiryo UI" panose="020B0604030504040204" pitchFamily="50" charset="-128"/>
                <a:ea typeface="Meiryo UI" panose="020B0604030504040204" pitchFamily="50" charset="-128"/>
              </a:rPr>
              <a:t>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保険、適用市町村が所在する都県の後期高齢者医療、協会けんぽ（以下の「対象保険者」に記載の保険者）に加入している場合、次の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令和２年１月</a:t>
            </a:r>
            <a:r>
              <a:rPr lang="ja-JP" altLang="en-US" sz="2400" b="1" u="sng" dirty="0">
                <a:solidFill>
                  <a:srgbClr val="FF0000"/>
                </a:solidFill>
                <a:latin typeface="Meiryo UI" panose="020B0604030504040204" pitchFamily="50" charset="-128"/>
                <a:ea typeface="Meiryo UI" panose="020B0604030504040204" pitchFamily="50" charset="-128"/>
              </a:rPr>
              <a:t>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800" dirty="0">
                <a:solidFill>
                  <a:schemeClr val="tx1"/>
                </a:solidFill>
                <a:latin typeface="ＭＳ ゴシック" panose="020B0609070205080204" pitchFamily="49" charset="-128"/>
                <a:ea typeface="ＭＳ ゴシック" panose="020B0609070205080204" pitchFamily="49" charset="-128"/>
              </a:rPr>
              <a:t>は</a:t>
            </a:r>
            <a:r>
              <a:rPr lang="ja-JP" altLang="en-US" sz="18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8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8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8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8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8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a:t>
            </a:r>
            <a:r>
              <a:rPr lang="ja-JP" altLang="en-US" sz="1800" dirty="0" smtClean="0">
                <a:solidFill>
                  <a:schemeClr val="tx1"/>
                </a:solidFill>
                <a:latin typeface="ＭＳ ゴシック" panose="020B0609070205080204" pitchFamily="49" charset="-128"/>
                <a:ea typeface="ＭＳ ゴシック" panose="020B0609070205080204" pitchFamily="49" charset="-128"/>
              </a:rPr>
              <a:t>、都県外</a:t>
            </a:r>
            <a:r>
              <a:rPr lang="ja-JP" altLang="en-US" sz="1800" dirty="0">
                <a:solidFill>
                  <a:schemeClr val="tx1"/>
                </a:solidFill>
                <a:latin typeface="ＭＳ ゴシック" panose="020B0609070205080204" pitchFamily="49" charset="-128"/>
                <a:ea typeface="ＭＳ ゴシック" panose="020B0609070205080204" pitchFamily="49" charset="-128"/>
              </a:rPr>
              <a:t>の医療機関等を受診、介護</a:t>
            </a:r>
            <a:r>
              <a:rPr lang="ja-JP" altLang="en-US" sz="18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8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spcBef>
                <a:spcPts val="1200"/>
              </a:spcBef>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令和元年</a:t>
              </a:r>
              <a:r>
                <a:rPr lang="ja-JP" altLang="en-US" sz="1200" dirty="0" smtClean="0">
                  <a:latin typeface="HGSｺﾞｼｯｸM" panose="020B0600000000000000" pitchFamily="50" charset="-128"/>
                  <a:ea typeface="HGSｺﾞｼｯｸM" panose="020B0600000000000000" pitchFamily="50" charset="-128"/>
                </a:rPr>
                <a:t>１１月</a:t>
              </a:r>
              <a:r>
                <a:rPr lang="ja-JP" altLang="en-US" sz="1200" dirty="0" smtClean="0">
                  <a:latin typeface="HGSｺﾞｼｯｸM" panose="020B0600000000000000" pitchFamily="50" charset="-128"/>
                  <a:ea typeface="HGSｺﾞｼｯｸM" panose="020B0600000000000000" pitchFamily="50" charset="-128"/>
                </a:rPr>
                <a:t>１</a:t>
              </a:r>
              <a:r>
                <a:rPr lang="ja-JP" altLang="en-US" sz="1200" dirty="0">
                  <a:latin typeface="HGSｺﾞｼｯｸM" panose="020B0600000000000000" pitchFamily="50" charset="-128"/>
                  <a:ea typeface="HGSｺﾞｼｯｸM" panose="020B0600000000000000" pitchFamily="50" charset="-128"/>
                </a:rPr>
                <a:t>３</a:t>
              </a:r>
              <a:r>
                <a:rPr lang="ja-JP" altLang="en-US" sz="1200" dirty="0" smtClean="0">
                  <a:latin typeface="HGSｺﾞｼｯｸM" panose="020B0600000000000000" pitchFamily="50" charset="-128"/>
                  <a:ea typeface="HGSｺﾞｼｯｸM" panose="020B0600000000000000" pitchFamily="50" charset="-128"/>
                </a:rPr>
                <a:t>日</a:t>
              </a:r>
              <a:r>
                <a:rPr lang="ja-JP" altLang="en-US" sz="1200" dirty="0" smtClean="0">
                  <a:latin typeface="HGSｺﾞｼｯｸM" panose="020B0600000000000000" pitchFamily="50" charset="-128"/>
                  <a:ea typeface="HGSｺﾞｼｯｸM" panose="020B0600000000000000" pitchFamily="50" charset="-128"/>
                </a:rPr>
                <a:t>１２時</a:t>
              </a:r>
              <a:r>
                <a:rPr lang="ja-JP" altLang="en-US" sz="1200" dirty="0">
                  <a:latin typeface="HGSｺﾞｼｯｸM" panose="020B0600000000000000" pitchFamily="50" charset="-128"/>
                  <a:ea typeface="HGSｺﾞｼｯｸM" panose="020B0600000000000000" pitchFamily="50" charset="-128"/>
                </a:rPr>
                <a:t>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24870" y="11945416"/>
            <a:ext cx="938013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令和元年台風第</a:t>
            </a:r>
            <a:r>
              <a:rPr lang="en-US" altLang="ja-JP" sz="2800" b="1" dirty="0" smtClean="0">
                <a:solidFill>
                  <a:srgbClr val="FF0000"/>
                </a:solidFill>
                <a:latin typeface="HGSｺﾞｼｯｸM" panose="020B0600000000000000" pitchFamily="50" charset="-128"/>
                <a:ea typeface="HGSｺﾞｼｯｸM" panose="020B0600000000000000" pitchFamily="50" charset="-128"/>
              </a:rPr>
              <a:t>19</a:t>
            </a:r>
            <a:r>
              <a:rPr lang="ja-JP" altLang="en-US" sz="2800" b="1" dirty="0" smtClean="0">
                <a:solidFill>
                  <a:srgbClr val="FF0000"/>
                </a:solidFill>
                <a:latin typeface="HGSｺﾞｼｯｸM" panose="020B0600000000000000" pitchFamily="50" charset="-128"/>
                <a:ea typeface="HGSｺﾞｼｯｸM" panose="020B0600000000000000" pitchFamily="50" charset="-128"/>
              </a:rPr>
              <a:t>号の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220951" y="6203826"/>
            <a:ext cx="9190527" cy="2213198"/>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nSpc>
                <a:spcPts val="1600"/>
              </a:lnSpc>
            </a:pPr>
            <a:endParaRPr lang="en-US" altLang="ja-JP" sz="1400" dirty="0" smtClean="0">
              <a:solidFill>
                <a:schemeClr val="tx1"/>
              </a:solidFill>
            </a:endParaRPr>
          </a:p>
          <a:p>
            <a:pPr>
              <a:lnSpc>
                <a:spcPts val="1900"/>
              </a:lnSpc>
            </a:pPr>
            <a:r>
              <a:rPr lang="ja-JP" altLang="en-US" sz="1600" dirty="0" smtClean="0">
                <a:solidFill>
                  <a:schemeClr val="tx1"/>
                </a:solidFill>
              </a:rPr>
              <a:t>［埼玉県］</a:t>
            </a:r>
            <a:endParaRPr lang="en-US" altLang="ja-JP" sz="1600" dirty="0" smtClean="0">
              <a:solidFill>
                <a:schemeClr val="tx1"/>
              </a:solidFill>
            </a:endParaRPr>
          </a:p>
          <a:p>
            <a:pPr>
              <a:lnSpc>
                <a:spcPts val="1900"/>
              </a:lnSpc>
            </a:pPr>
            <a:r>
              <a:rPr lang="ja-JP" altLang="en-US" sz="1600" dirty="0">
                <a:solidFill>
                  <a:schemeClr val="tx1"/>
                </a:solidFill>
              </a:rPr>
              <a:t>さいたま市、川越市、熊谷市、川口市、行田市、秩父市、所沢市、飯能市、本庄市、東松山市、春日部市、狭山市、深谷市、上尾市、越谷市、戸田市、入間市、朝霞市、志木市、和光市、新座市、桶川市、富士見市、坂戸市、鶴ヶ島市、日高市、ふじみ野市、嵐山町、小川町、川島町、吉見町、ときがわ町、横瀬町、皆野町、長瀞町、小鹿野町、美里町、神川町、上里町、</a:t>
            </a:r>
            <a:r>
              <a:rPr lang="ja-JP" altLang="en-US" sz="1600" dirty="0" smtClean="0">
                <a:solidFill>
                  <a:schemeClr val="tx1"/>
                </a:solidFill>
              </a:rPr>
              <a:t>寄居町</a:t>
            </a:r>
            <a:r>
              <a:rPr lang="ja-JP" altLang="en-US" sz="1600" dirty="0" smtClean="0">
                <a:solidFill>
                  <a:schemeClr val="tx1"/>
                </a:solidFill>
              </a:rPr>
              <a:t>、</a:t>
            </a:r>
            <a:endParaRPr lang="en-US" altLang="ja-JP" sz="1600" dirty="0" smtClean="0">
              <a:solidFill>
                <a:schemeClr val="tx1"/>
              </a:solidFill>
            </a:endParaRPr>
          </a:p>
          <a:p>
            <a:pPr>
              <a:lnSpc>
                <a:spcPts val="1900"/>
              </a:lnSpc>
            </a:pPr>
            <a:r>
              <a:rPr lang="ja-JP" altLang="en-US" sz="1600" dirty="0" smtClean="0">
                <a:solidFill>
                  <a:schemeClr val="tx1"/>
                </a:solidFill>
              </a:rPr>
              <a:t>埼玉県</a:t>
            </a:r>
            <a:r>
              <a:rPr lang="ja-JP" altLang="en-US" sz="1600" dirty="0">
                <a:solidFill>
                  <a:schemeClr val="tx1"/>
                </a:solidFill>
              </a:rPr>
              <a:t>後期高齢者医療広域連合</a:t>
            </a:r>
            <a:r>
              <a:rPr lang="ja-JP" altLang="en-US" sz="1600" dirty="0" smtClean="0">
                <a:solidFill>
                  <a:schemeClr val="tx1"/>
                </a:solidFill>
              </a:rPr>
              <a:t>、全国</a:t>
            </a:r>
            <a:r>
              <a:rPr lang="ja-JP" altLang="en-US" sz="1600" dirty="0">
                <a:solidFill>
                  <a:schemeClr val="tx1"/>
                </a:solidFill>
              </a:rPr>
              <a:t>健康保険</a:t>
            </a:r>
            <a:r>
              <a:rPr lang="ja-JP" altLang="en-US" sz="1600" dirty="0" smtClean="0">
                <a:solidFill>
                  <a:schemeClr val="tx1"/>
                </a:solidFill>
              </a:rPr>
              <a:t>協会</a:t>
            </a:r>
            <a:endParaRPr lang="en-US" altLang="ja-JP" sz="1600" dirty="0" smtClean="0">
              <a:solidFill>
                <a:schemeClr val="tx1"/>
              </a:solidFill>
            </a:endParaRPr>
          </a:p>
          <a:p>
            <a:pPr>
              <a:lnSpc>
                <a:spcPts val="1600"/>
              </a:lnSpc>
            </a:pPr>
            <a:endParaRPr lang="en-US" altLang="ja-JP" sz="1350" dirty="0" smtClean="0">
              <a:solidFill>
                <a:schemeClr val="tx1"/>
              </a:solidFill>
              <a:latin typeface="+mn-ea"/>
            </a:endParaRPr>
          </a:p>
          <a:p>
            <a:pPr>
              <a:lnSpc>
                <a:spcPts val="1600"/>
              </a:lnSpc>
            </a:pPr>
            <a:r>
              <a:rPr lang="ja-JP" altLang="en-US" sz="1350" dirty="0" smtClean="0">
                <a:solidFill>
                  <a:schemeClr val="tx1"/>
                </a:solidFill>
                <a:latin typeface="+mn-ea"/>
              </a:rPr>
              <a:t>（</a:t>
            </a:r>
            <a:r>
              <a:rPr lang="ja-JP" altLang="en-US" sz="1350" dirty="0">
                <a:solidFill>
                  <a:schemeClr val="tx1"/>
                </a:solidFill>
                <a:latin typeface="+mn-ea"/>
              </a:rPr>
              <a:t>上記以外に、一部の健保組合・国保組合についても免除される場合があります。詳細は各組合にお問い合わせください。</a:t>
            </a:r>
            <a:r>
              <a:rPr lang="ja-JP" altLang="en-US" sz="1350" dirty="0" smtClean="0">
                <a:solidFill>
                  <a:schemeClr val="tx1"/>
                </a:solidFill>
                <a:latin typeface="+mn-ea"/>
              </a:rPr>
              <a:t>）</a:t>
            </a:r>
            <a:endParaRPr lang="en-US" altLang="ja-JP" sz="1350" dirty="0">
              <a:solidFill>
                <a:schemeClr val="tx1"/>
              </a:solidFill>
            </a:endParaRPr>
          </a:p>
        </p:txBody>
      </p:sp>
      <p:sp>
        <p:nvSpPr>
          <p:cNvPr id="3" name="角丸四角形 2"/>
          <p:cNvSpPr/>
          <p:nvPr/>
        </p:nvSpPr>
        <p:spPr>
          <a:xfrm>
            <a:off x="211431" y="6114864"/>
            <a:ext cx="1512168" cy="285936"/>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
        <p:nvSpPr>
          <p:cNvPr id="14" name="テキスト ボックス 13"/>
          <p:cNvSpPr txBox="1"/>
          <p:nvPr/>
        </p:nvSpPr>
        <p:spPr>
          <a:xfrm>
            <a:off x="9697240" y="991273"/>
            <a:ext cx="2539623" cy="477054"/>
          </a:xfrm>
          <a:prstGeom prst="rect">
            <a:avLst/>
          </a:prstGeom>
          <a:solidFill>
            <a:srgbClr val="FF0000"/>
          </a:solidFill>
        </p:spPr>
        <p:txBody>
          <a:bodyPr wrap="square" rtlCol="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時点入力</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155</Words>
  <Application>Microsoft Office PowerPoint</Application>
  <PresentationFormat>A3 297x420 mm</PresentationFormat>
  <Paragraphs>34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HGSｺﾞｼｯｸM</vt:lpstr>
      <vt:lpstr>Meiryo UI</vt:lpstr>
      <vt:lpstr>ＭＳ Ｐゴシック</vt:lpstr>
      <vt:lpstr>ＭＳ 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133</cp:revision>
  <cp:lastPrinted>2019-10-23T04:10:48Z</cp:lastPrinted>
  <dcterms:created xsi:type="dcterms:W3CDTF">2016-04-24T05:31:51Z</dcterms:created>
  <dcterms:modified xsi:type="dcterms:W3CDTF">2019-11-13T04:38:33Z</dcterms:modified>
</cp:coreProperties>
</file>